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106"/>
  </p:notesMasterIdLst>
  <p:sldIdLst>
    <p:sldId id="256" r:id="rId2"/>
    <p:sldId id="433" r:id="rId3"/>
    <p:sldId id="262" r:id="rId4"/>
    <p:sldId id="326" r:id="rId5"/>
    <p:sldId id="258" r:id="rId6"/>
    <p:sldId id="266" r:id="rId7"/>
    <p:sldId id="271" r:id="rId8"/>
    <p:sldId id="269" r:id="rId9"/>
    <p:sldId id="272" r:id="rId10"/>
    <p:sldId id="268" r:id="rId11"/>
    <p:sldId id="265" r:id="rId12"/>
    <p:sldId id="279" r:id="rId13"/>
    <p:sldId id="275" r:id="rId14"/>
    <p:sldId id="327" r:id="rId15"/>
    <p:sldId id="378" r:id="rId16"/>
    <p:sldId id="379" r:id="rId17"/>
    <p:sldId id="381" r:id="rId18"/>
    <p:sldId id="383" r:id="rId19"/>
    <p:sldId id="384" r:id="rId20"/>
    <p:sldId id="385" r:id="rId21"/>
    <p:sldId id="386" r:id="rId22"/>
    <p:sldId id="387" r:id="rId23"/>
    <p:sldId id="388" r:id="rId24"/>
    <p:sldId id="389" r:id="rId25"/>
    <p:sldId id="390" r:id="rId26"/>
    <p:sldId id="391" r:id="rId27"/>
    <p:sldId id="392" r:id="rId28"/>
    <p:sldId id="298" r:id="rId29"/>
    <p:sldId id="333" r:id="rId30"/>
    <p:sldId id="331" r:id="rId31"/>
    <p:sldId id="432" r:id="rId32"/>
    <p:sldId id="332" r:id="rId33"/>
    <p:sldId id="330" r:id="rId34"/>
    <p:sldId id="357" r:id="rId35"/>
    <p:sldId id="328" r:id="rId36"/>
    <p:sldId id="335" r:id="rId37"/>
    <p:sldId id="338" r:id="rId38"/>
    <p:sldId id="336" r:id="rId39"/>
    <p:sldId id="337" r:id="rId40"/>
    <p:sldId id="339" r:id="rId41"/>
    <p:sldId id="341" r:id="rId42"/>
    <p:sldId id="342" r:id="rId43"/>
    <p:sldId id="350" r:id="rId44"/>
    <p:sldId id="344" r:id="rId45"/>
    <p:sldId id="345" r:id="rId46"/>
    <p:sldId id="346" r:id="rId47"/>
    <p:sldId id="347" r:id="rId48"/>
    <p:sldId id="393" r:id="rId49"/>
    <p:sldId id="349" r:id="rId50"/>
    <p:sldId id="376" r:id="rId51"/>
    <p:sldId id="356" r:id="rId52"/>
    <p:sldId id="358" r:id="rId53"/>
    <p:sldId id="359" r:id="rId54"/>
    <p:sldId id="360" r:id="rId55"/>
    <p:sldId id="363" r:id="rId56"/>
    <p:sldId id="364" r:id="rId57"/>
    <p:sldId id="362" r:id="rId58"/>
    <p:sldId id="368" r:id="rId59"/>
    <p:sldId id="422" r:id="rId60"/>
    <p:sldId id="421" r:id="rId61"/>
    <p:sldId id="424" r:id="rId62"/>
    <p:sldId id="423" r:id="rId63"/>
    <p:sldId id="425" r:id="rId64"/>
    <p:sldId id="426" r:id="rId65"/>
    <p:sldId id="365" r:id="rId66"/>
    <p:sldId id="367" r:id="rId67"/>
    <p:sldId id="369" r:id="rId68"/>
    <p:sldId id="370" r:id="rId69"/>
    <p:sldId id="366" r:id="rId70"/>
    <p:sldId id="397" r:id="rId71"/>
    <p:sldId id="415" r:id="rId72"/>
    <p:sldId id="416" r:id="rId73"/>
    <p:sldId id="420" r:id="rId74"/>
    <p:sldId id="401" r:id="rId75"/>
    <p:sldId id="403" r:id="rId76"/>
    <p:sldId id="410" r:id="rId77"/>
    <p:sldId id="411" r:id="rId78"/>
    <p:sldId id="412" r:id="rId79"/>
    <p:sldId id="413" r:id="rId80"/>
    <p:sldId id="414" r:id="rId81"/>
    <p:sldId id="427" r:id="rId82"/>
    <p:sldId id="428" r:id="rId83"/>
    <p:sldId id="431" r:id="rId84"/>
    <p:sldId id="419" r:id="rId85"/>
    <p:sldId id="399" r:id="rId86"/>
    <p:sldId id="400" r:id="rId87"/>
    <p:sldId id="402" r:id="rId88"/>
    <p:sldId id="408" r:id="rId89"/>
    <p:sldId id="417" r:id="rId90"/>
    <p:sldId id="418" r:id="rId91"/>
    <p:sldId id="404" r:id="rId92"/>
    <p:sldId id="405" r:id="rId93"/>
    <p:sldId id="407" r:id="rId94"/>
    <p:sldId id="406" r:id="rId95"/>
    <p:sldId id="429" r:id="rId96"/>
    <p:sldId id="430" r:id="rId97"/>
    <p:sldId id="435" r:id="rId98"/>
    <p:sldId id="373" r:id="rId99"/>
    <p:sldId id="372" r:id="rId100"/>
    <p:sldId id="374" r:id="rId101"/>
    <p:sldId id="375" r:id="rId102"/>
    <p:sldId id="434" r:id="rId103"/>
    <p:sldId id="394" r:id="rId104"/>
    <p:sldId id="395" r:id="rId105"/>
  </p:sldIdLst>
  <p:sldSz cx="12192000" cy="6858000"/>
  <p:notesSz cx="6858000" cy="9144000"/>
  <p:embeddedFontLst>
    <p:embeddedFont>
      <p:font typeface="Calibri" panose="020F0502020204030204" pitchFamily="34" charset="0"/>
      <p:regular r:id="rId107"/>
      <p:bold r:id="rId108"/>
      <p:italic r:id="rId109"/>
      <p:boldItalic r:id="rId110"/>
    </p:embeddedFont>
    <p:embeddedFont>
      <p:font typeface="Calibri Light" panose="020F0302020204030204" pitchFamily="34" charset="0"/>
      <p:regular r:id="rId111"/>
      <p:italic r:id="rId112"/>
    </p:embeddedFont>
    <p:embeddedFont>
      <p:font typeface="Quicksand" pitchFamily="2" charset="0"/>
      <p:regular r:id="rId113"/>
      <p:bold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8" d="100"/>
          <a:sy n="108"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6.8637231338523008E-2"/>
          <c:y val="3.26945046013648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manualLayout>
          <c:layoutTarget val="inner"/>
          <c:xMode val="edge"/>
          <c:yMode val="edge"/>
          <c:x val="0.22657700744002815"/>
          <c:y val="0.11588281569957973"/>
          <c:w val="0.74625531324282401"/>
          <c:h val="0.7584781058451574"/>
        </c:manualLayout>
      </c:layout>
      <c:barChart>
        <c:barDir val="bar"/>
        <c:grouping val="clustered"/>
        <c:varyColors val="0"/>
        <c:ser>
          <c:idx val="0"/>
          <c:order val="0"/>
          <c:tx>
            <c:strRef>
              <c:f>Artists!$C$1</c:f>
              <c:strCache>
                <c:ptCount val="1"/>
                <c:pt idx="0">
                  <c:v>Unique Words</c:v>
                </c:pt>
              </c:strCache>
            </c:strRef>
          </c:tx>
          <c:spPr>
            <a:solidFill>
              <a:schemeClr val="accent1"/>
            </a:solidFill>
            <a:ln w="19050">
              <a:solidFill>
                <a:schemeClr val="lt1"/>
              </a:solidFill>
            </a:ln>
            <a:effectLst/>
          </c:spPr>
          <c:invertIfNegative val="0"/>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0-32B9-431F-B6CE-00086C95C8D0}"/>
            </c:ext>
          </c:extLst>
        </c:ser>
        <c:dLbls>
          <c:showLegendKey val="0"/>
          <c:showVal val="0"/>
          <c:showCatName val="0"/>
          <c:showSerName val="0"/>
          <c:showPercent val="0"/>
          <c:showBubbleSize val="0"/>
        </c:dLbls>
        <c:gapWidth val="106"/>
        <c:axId val="1153148128"/>
        <c:axId val="1162606640"/>
      </c:barChart>
      <c:valAx>
        <c:axId val="1162606640"/>
        <c:scaling>
          <c:orientation val="minMax"/>
          <c:min val="0"/>
        </c:scaling>
        <c:delete val="1"/>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crossAx val="1153148128"/>
        <c:crosses val="autoZero"/>
        <c:crossBetween val="between"/>
      </c:valAx>
      <c:catAx>
        <c:axId val="1153148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Quicksand" pitchFamily="2" charset="0"/>
                <a:ea typeface="+mn-ea"/>
                <a:cs typeface="+mn-cs"/>
              </a:defRPr>
            </a:pPr>
            <a:endParaRPr lang="en-US"/>
          </a:p>
        </c:txPr>
        <c:crossAx val="116260664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8.2040921641220024E-2"/>
          <c:y val="1.94287942227602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pieChart>
        <c:varyColors val="1"/>
        <c:ser>
          <c:idx val="0"/>
          <c:order val="0"/>
          <c:tx>
            <c:strRef>
              <c:f>Artists!$C$1</c:f>
              <c:strCache>
                <c:ptCount val="1"/>
                <c:pt idx="0">
                  <c:v>Unique Words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60-4394-AA8E-0EE92C152C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60-4394-AA8E-0EE92C152C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60-4394-AA8E-0EE92C152C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460-4394-AA8E-0EE92C152C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460-4394-AA8E-0EE92C152C3D}"/>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Quicksand" pitchFamily="2" charset="0"/>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A-3460-4394-AA8E-0EE92C152C3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0.69672</cdr:x>
      <cdr:y>0.91002</cdr:y>
    </cdr:from>
    <cdr:to>
      <cdr:x>0.82787</cdr:x>
      <cdr:y>0.97546</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4857751" y="4238626"/>
          <a:ext cx="914400" cy="304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solidFill>
                <a:schemeClr val="bg1">
                  <a:lumMod val="50000"/>
                </a:schemeClr>
              </a:solidFill>
              <a:latin typeface="Quicksand" pitchFamily="2" charset="0"/>
            </a:rPr>
            <a:t>Source: The Pudding (2019)</a:t>
          </a:r>
        </a:p>
      </cdr:txBody>
    </cdr:sp>
  </cdr:relSizeAnchor>
</c:userShapes>
</file>

<file path=ppt/drawings/drawing2.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0.70135</cdr:x>
      <cdr:y>0.90156</cdr:y>
    </cdr:from>
    <cdr:to>
      <cdr:x>0.98535</cdr:x>
      <cdr:y>0.967</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5253113" y="3700478"/>
          <a:ext cx="2127161" cy="2686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r>
            <a:rPr lang="en-US" sz="1100" dirty="0">
              <a:solidFill>
                <a:schemeClr val="tx1">
                  <a:lumMod val="50000"/>
                  <a:lumOff val="50000"/>
                </a:schemeClr>
              </a:solidFill>
              <a:latin typeface="Quicksand" pitchFamily="2" charset="0"/>
            </a:rPr>
            <a:t>Source: The Pudding (2019)</a:t>
          </a:r>
        </a:p>
      </cdr:txBody>
    </cdr:sp>
  </cdr:relSizeAnchor>
</c:userShapes>
</file>

<file path=ppt/drawings/drawing3.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Chropleths</a:t>
            </a:r>
            <a:r>
              <a:rPr lang="en-US" dirty="0"/>
              <a:t> vs. Cartograms</a:t>
            </a:r>
          </a:p>
        </p:txBody>
      </p:sp>
      <p:sp>
        <p:nvSpPr>
          <p:cNvPr id="4" name="Slide Number Placeholder 3"/>
          <p:cNvSpPr>
            <a:spLocks noGrp="1"/>
          </p:cNvSpPr>
          <p:nvPr>
            <p:ph type="sldNum" sz="quarter" idx="5"/>
          </p:nvPr>
        </p:nvSpPr>
        <p:spPr/>
        <p:txBody>
          <a:bodyPr/>
          <a:lstStyle/>
          <a:p>
            <a:fld id="{11A9DEFA-771A-49C3-9015-EEE688D90CB0}" type="slidenum">
              <a:rPr lang="en-US" smtClean="0"/>
              <a:t>57</a:t>
            </a:fld>
            <a:endParaRPr lang="en-US"/>
          </a:p>
        </p:txBody>
      </p:sp>
    </p:spTree>
    <p:extLst>
      <p:ext uri="{BB962C8B-B14F-4D97-AF65-F5344CB8AC3E}">
        <p14:creationId xmlns:p14="http://schemas.microsoft.com/office/powerpoint/2010/main" val="226379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WCAG: </a:t>
            </a:r>
            <a:r>
              <a:rPr lang="en-US" dirty="0"/>
              <a:t>Web Content Accessibility Guidelines</a:t>
            </a:r>
          </a:p>
          <a:p>
            <a:r>
              <a:rPr lang="en-US" dirty="0"/>
              <a:t>A web version of ADA (Americans with Disabilities Act) compliance. </a:t>
            </a:r>
          </a:p>
        </p:txBody>
      </p:sp>
      <p:sp>
        <p:nvSpPr>
          <p:cNvPr id="4" name="Slide Number Placeholder 3"/>
          <p:cNvSpPr>
            <a:spLocks noGrp="1"/>
          </p:cNvSpPr>
          <p:nvPr>
            <p:ph type="sldNum" sz="quarter" idx="5"/>
          </p:nvPr>
        </p:nvSpPr>
        <p:spPr/>
        <p:txBody>
          <a:bodyPr/>
          <a:lstStyle/>
          <a:p>
            <a:fld id="{11A9DEFA-771A-49C3-9015-EEE688D90CB0}" type="slidenum">
              <a:rPr lang="en-US" smtClean="0"/>
              <a:t>96</a:t>
            </a:fld>
            <a:endParaRPr lang="en-US"/>
          </a:p>
        </p:txBody>
      </p:sp>
    </p:spTree>
    <p:extLst>
      <p:ext uri="{BB962C8B-B14F-4D97-AF65-F5344CB8AC3E}">
        <p14:creationId xmlns:p14="http://schemas.microsoft.com/office/powerpoint/2010/main" val="66553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97</a:t>
            </a:fld>
            <a:endParaRPr lang="en-US"/>
          </a:p>
        </p:txBody>
      </p:sp>
    </p:spTree>
    <p:extLst>
      <p:ext uri="{BB962C8B-B14F-4D97-AF65-F5344CB8AC3E}">
        <p14:creationId xmlns:p14="http://schemas.microsoft.com/office/powerpoint/2010/main" val="44165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6/24/2020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6/24/2020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6/24/2020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6/24/2020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6/24/2020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6/24/2020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6/24/2020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6/24/2020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6/24/2020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6/24/2020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6/24/2020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6/24/2020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102.xml.rels><?xml version="1.0" encoding="UTF-8" standalone="yes"?>
<Relationships xmlns="http://schemas.openxmlformats.org/package/2006/relationships"><Relationship Id="rId2" Type="http://schemas.openxmlformats.org/officeDocument/2006/relationships/hyperlink" Target="http://www.github.com/jamisoncrawford/dataviz"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0.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jamisoncrawford/dataviz/blob/master/Webinar/rankings.xlsx?raw=tru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753042"/>
          </a:xfrm>
        </p:spPr>
        <p:txBody>
          <a:bodyPr anchor="t">
            <a:normAutofit lnSpcReduction="10000"/>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400" dirty="0">
                <a:latin typeface="Quicksand" pitchFamily="2" charset="0"/>
              </a:rPr>
              <a:t>Institutional Research Associate, Georgia State U.</a:t>
            </a:r>
          </a:p>
          <a:p>
            <a:r>
              <a:rPr lang="en-US" sz="1400" dirty="0">
                <a:latin typeface="Quicksand" pitchFamily="2" charset="0"/>
              </a:rPr>
              <a:t>Associate Faculty, Arizona State U.</a:t>
            </a:r>
          </a:p>
          <a:p>
            <a:r>
              <a:rPr lang="en-US" sz="1400" dirty="0">
                <a:latin typeface="Quicksand" pitchFamily="2" charset="0"/>
              </a:rPr>
              <a:t>Instructor, Georgia State U.</a:t>
            </a:r>
          </a:p>
          <a:p>
            <a:endParaRPr lang="en-US" sz="1400" dirty="0">
              <a:latin typeface="Quicksand" pitchFamily="2" charset="0"/>
            </a:endParaRPr>
          </a:p>
          <a:p>
            <a:r>
              <a:rPr lang="en-US" sz="1400" b="1" dirty="0">
                <a:latin typeface="Quicksand" pitchFamily="2" charset="0"/>
              </a:rPr>
              <a:t>Co-Facilitator &amp; Coordinator: Dori Neptune</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1810511" y="2029967"/>
            <a:ext cx="9429455" cy="3825689"/>
          </a:xfrm>
        </p:spPr>
        <p:txBody>
          <a:bodyPr>
            <a:normAutofit/>
          </a:bodyPr>
          <a:lstStyle/>
          <a:p>
            <a:pPr>
              <a:lnSpc>
                <a:spcPct val="150000"/>
              </a:lnSpc>
            </a:pPr>
            <a:r>
              <a:rPr lang="en-US" sz="2400" b="1" dirty="0">
                <a:latin typeface="Quicksand" pitchFamily="2" charset="0"/>
              </a:rPr>
              <a:t>Tooling: </a:t>
            </a:r>
            <a:r>
              <a:rPr lang="en-US" sz="2400" dirty="0">
                <a:latin typeface="Quicksand" pitchFamily="2" charset="0"/>
                <a:hlinkClick r:id="rId2"/>
              </a:rPr>
              <a:t>Visualization Tooling Guide</a:t>
            </a:r>
            <a:r>
              <a:rPr lang="en-US" sz="2400" dirty="0">
                <a:latin typeface="Quicksand" pitchFamily="2" charset="0"/>
              </a:rPr>
              <a:t> (</a:t>
            </a:r>
            <a:r>
              <a:rPr lang="en-US" sz="2400" dirty="0" err="1">
                <a:latin typeface="Quicksand" pitchFamily="2" charset="0"/>
              </a:rPr>
              <a:t>Berinato</a:t>
            </a:r>
            <a:r>
              <a:rPr lang="en-US" sz="2400" dirty="0">
                <a:latin typeface="Quicksand" pitchFamily="2" charset="0"/>
              </a:rPr>
              <a:t>, 2016)</a:t>
            </a:r>
          </a:p>
          <a:p>
            <a:pPr>
              <a:lnSpc>
                <a:spcPct val="150000"/>
              </a:lnSpc>
            </a:pPr>
            <a:r>
              <a:rPr lang="en-US" sz="2400" b="1" dirty="0">
                <a:latin typeface="Quicksand" pitchFamily="2" charset="0"/>
              </a:rPr>
              <a:t>Selecting a Viz: </a:t>
            </a:r>
            <a:r>
              <a:rPr lang="en-US" sz="2400" dirty="0">
                <a:latin typeface="Quicksand" pitchFamily="2" charset="0"/>
                <a:hlinkClick r:id="rId3"/>
              </a:rPr>
              <a:t>Data Viz Project</a:t>
            </a:r>
            <a:r>
              <a:rPr lang="en-US" sz="2400" dirty="0">
                <a:latin typeface="Quicksand" pitchFamily="2" charset="0"/>
              </a:rPr>
              <a:t> (</a:t>
            </a:r>
            <a:r>
              <a:rPr lang="en-US" sz="2400" dirty="0" err="1">
                <a:latin typeface="Quicksand" pitchFamily="2" charset="0"/>
              </a:rPr>
              <a:t>Ferdio</a:t>
            </a:r>
            <a:r>
              <a:rPr lang="en-US" sz="2400" dirty="0">
                <a:latin typeface="Quicksand" pitchFamily="2" charset="0"/>
              </a:rPr>
              <a:t>, 2019)</a:t>
            </a:r>
          </a:p>
          <a:p>
            <a:pPr>
              <a:lnSpc>
                <a:spcPct val="150000"/>
              </a:lnSpc>
            </a:pPr>
            <a:r>
              <a:rPr lang="en-US" sz="2400" b="1" dirty="0">
                <a:latin typeface="Quicksand" pitchFamily="2" charset="0"/>
              </a:rPr>
              <a:t>Matching Colors: </a:t>
            </a:r>
            <a:r>
              <a:rPr lang="en-US" sz="2400" dirty="0">
                <a:latin typeface="Quicksand" pitchFamily="2" charset="0"/>
                <a:hlinkClick r:id="rId4"/>
              </a:rPr>
              <a:t>Image Color Picker</a:t>
            </a:r>
            <a:endParaRPr lang="en-US" sz="2400" dirty="0">
              <a:latin typeface="Quicksand" pitchFamily="2" charset="0"/>
            </a:endParaRPr>
          </a:p>
          <a:p>
            <a:pPr>
              <a:lnSpc>
                <a:spcPct val="150000"/>
              </a:lnSpc>
            </a:pPr>
            <a:r>
              <a:rPr lang="en-US" sz="2400" b="1" dirty="0">
                <a:latin typeface="Quicksand" pitchFamily="2" charset="0"/>
              </a:rPr>
              <a:t>Complementary Colors: </a:t>
            </a:r>
            <a:r>
              <a:rPr lang="en-US" sz="2400" dirty="0">
                <a:latin typeface="Quicksand" pitchFamily="2" charset="0"/>
                <a:hlinkClick r:id="rId5"/>
              </a:rPr>
              <a:t>Coolers</a:t>
            </a:r>
            <a:r>
              <a:rPr lang="en-US" sz="2400" dirty="0">
                <a:latin typeface="Quicksand" pitchFamily="2" charset="0"/>
              </a:rPr>
              <a:t> (Bianchi, 2018)</a:t>
            </a:r>
          </a:p>
          <a:p>
            <a:pPr>
              <a:lnSpc>
                <a:spcPct val="150000"/>
              </a:lnSpc>
            </a:pPr>
            <a:r>
              <a:rPr lang="en-US" sz="2400" b="1" dirty="0">
                <a:latin typeface="Quicksand" pitchFamily="2" charset="0"/>
              </a:rPr>
              <a:t>Color &amp; Accessibility:</a:t>
            </a:r>
            <a:r>
              <a:rPr lang="en-US" sz="2400" dirty="0">
                <a:latin typeface="Quicksand" pitchFamily="2" charset="0"/>
              </a:rPr>
              <a:t> </a:t>
            </a:r>
            <a:r>
              <a:rPr lang="en-US" sz="2400" dirty="0">
                <a:latin typeface="Quicksand" pitchFamily="2" charset="0"/>
                <a:hlinkClick r:id="rId6"/>
              </a:rPr>
              <a:t>Contrast Checker</a:t>
            </a:r>
            <a:r>
              <a:rPr lang="en-US" sz="2400"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941576" y="1904900"/>
            <a:ext cx="10515600" cy="4351338"/>
          </a:xfrm>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Galleries</a:t>
            </a:r>
            <a:endParaRPr lang="en-US" dirty="0">
              <a:latin typeface="Quicksand" pitchFamily="2" charset="0"/>
            </a:endParaRPr>
          </a:p>
        </p:txBody>
      </p:sp>
    </p:spTree>
    <p:extLst>
      <p:ext uri="{BB962C8B-B14F-4D97-AF65-F5344CB8AC3E}">
        <p14:creationId xmlns:p14="http://schemas.microsoft.com/office/powerpoint/2010/main" val="39659816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241764" y="2359550"/>
            <a:ext cx="9708472" cy="2791727"/>
          </a:xfrm>
        </p:spPr>
        <p:txBody>
          <a:bodyPr anchor="ctr">
            <a:normAutofit/>
          </a:bodyPr>
          <a:lstStyle/>
          <a:p>
            <a:pPr marL="0" indent="0" algn="ctr">
              <a:buNone/>
            </a:pPr>
            <a:r>
              <a:rPr lang="en-US" sz="3200" dirty="0">
                <a:latin typeface="Quicksand" pitchFamily="2" charset="0"/>
                <a:hlinkClick r:id="rId2"/>
              </a:rPr>
              <a:t>github.com/jamisoncrawford/dataviz</a:t>
            </a:r>
            <a:endParaRPr lang="en-US" sz="3200" dirty="0">
              <a:latin typeface="Quicksand" pitchFamily="2" charset="0"/>
            </a:endParaRP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838200" y="1111919"/>
            <a:ext cx="10515600" cy="1325563"/>
          </a:xfrm>
        </p:spPr>
        <p:txBody>
          <a:bodyPr>
            <a:normAutofit/>
          </a:bodyPr>
          <a:lstStyle/>
          <a:p>
            <a:pPr algn="ctr"/>
            <a:r>
              <a:rPr lang="en-US" sz="3600" b="1" dirty="0">
                <a:latin typeface="Quicksand" pitchFamily="2" charset="0"/>
              </a:rPr>
              <a:t>Download Presentation </a:t>
            </a:r>
            <a:br>
              <a:rPr lang="en-US" sz="3600" b="1" dirty="0">
                <a:latin typeface="Quicksand" pitchFamily="2" charset="0"/>
              </a:rPr>
            </a:br>
            <a:r>
              <a:rPr lang="en-US" sz="3600" b="1" dirty="0">
                <a:latin typeface="Quicksand" pitchFamily="2" charset="0"/>
              </a:rPr>
              <a:t>&amp; Full Workshop</a:t>
            </a:r>
            <a:endParaRPr lang="en-US" sz="3600" dirty="0">
              <a:latin typeface="Quicksand" pitchFamily="2" charset="0"/>
            </a:endParaRPr>
          </a:p>
        </p:txBody>
      </p:sp>
    </p:spTree>
    <p:extLst>
      <p:ext uri="{BB962C8B-B14F-4D97-AF65-F5344CB8AC3E}">
        <p14:creationId xmlns:p14="http://schemas.microsoft.com/office/powerpoint/2010/main" val="11137691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838200" y="706278"/>
            <a:ext cx="10515600" cy="5445443"/>
          </a:xfrm>
        </p:spPr>
        <p:txBody>
          <a:bodyPr>
            <a:normAutofit/>
          </a:bodyPr>
          <a:lstStyle/>
          <a:p>
            <a:pPr marL="0" indent="0">
              <a:buNone/>
            </a:pPr>
            <a:endParaRPr lang="en-US" sz="2400" dirty="0">
              <a:latin typeface="Quicksand" pitchFamily="2" charset="0"/>
            </a:endParaRPr>
          </a:p>
          <a:p>
            <a:pPr marL="0" indent="0" algn="ctr">
              <a:buNone/>
            </a:pPr>
            <a:r>
              <a:rPr lang="en-US" sz="3600" b="1" dirty="0">
                <a:latin typeface="Quicksand" pitchFamily="2" charset="0"/>
              </a:rPr>
              <a:t>Thanks &amp; Contact Information</a:t>
            </a:r>
          </a:p>
          <a:p>
            <a:pPr marL="0" indent="0" algn="ctr">
              <a:buNone/>
            </a:pPr>
            <a:endParaRPr lang="en-US" sz="2400" dirty="0">
              <a:latin typeface="Quicksand" pitchFamily="2" charset="0"/>
            </a:endParaRPr>
          </a:p>
          <a:p>
            <a:pPr marL="0" indent="0" algn="ctr">
              <a:buNone/>
            </a:pPr>
            <a:r>
              <a:rPr lang="en-US" sz="2400" dirty="0">
                <a:latin typeface="Quicksand" pitchFamily="2" charset="0"/>
              </a:rPr>
              <a:t>Special thanks to Dori Neptune </a:t>
            </a:r>
            <a:br>
              <a:rPr lang="en-US" sz="2400" dirty="0">
                <a:latin typeface="Quicksand" pitchFamily="2" charset="0"/>
              </a:rPr>
            </a:br>
            <a:r>
              <a:rPr lang="en-US" sz="2400" dirty="0">
                <a:latin typeface="Quicksand" pitchFamily="2" charset="0"/>
              </a:rPr>
              <a:t>for coordination and live support!</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 for joining us!</a:t>
            </a: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p:txBody>
      </p:sp>
    </p:spTree>
    <p:extLst>
      <p:ext uri="{BB962C8B-B14F-4D97-AF65-F5344CB8AC3E}">
        <p14:creationId xmlns:p14="http://schemas.microsoft.com/office/powerpoint/2010/main" val="4102687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2" y="282829"/>
            <a:ext cx="10515600" cy="1325563"/>
          </a:xfrm>
        </p:spPr>
        <p:txBody>
          <a:bodyPr/>
          <a:lstStyle/>
          <a:p>
            <a:r>
              <a:rPr lang="en-US" b="1" dirty="0">
                <a:latin typeface="Quicksand" pitchFamily="2" charset="0"/>
              </a:rPr>
              <a:t>Snow’s Legacy</a:t>
            </a:r>
          </a:p>
        </p:txBody>
      </p:sp>
      <p:sp>
        <p:nvSpPr>
          <p:cNvPr id="3" name="Content Placeholder 2"/>
          <p:cNvSpPr>
            <a:spLocks noGrp="1"/>
          </p:cNvSpPr>
          <p:nvPr>
            <p:ph idx="1"/>
          </p:nvPr>
        </p:nvSpPr>
        <p:spPr>
          <a:xfrm>
            <a:off x="1368552" y="1816481"/>
            <a:ext cx="10515600" cy="4351338"/>
          </a:xfrm>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209" y="2528752"/>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50" y="564355"/>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a:xfrm>
            <a:off x="664464" y="365125"/>
            <a:ext cx="10515600" cy="1325563"/>
          </a:xfrm>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1353312" y="2252833"/>
            <a:ext cx="9643872"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303068" y="216409"/>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64" y="2387312"/>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071" y="2382427"/>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13964" y="1925074"/>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5980071" y="1925074"/>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715370" y="285766"/>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1671013" y="1755673"/>
            <a:ext cx="8849974" cy="4300715"/>
          </a:xfrm>
        </p:spPr>
        <p:txBody>
          <a:bodyPr>
            <a:normAutofit/>
          </a:bodyPr>
          <a:lstStyle/>
          <a:p>
            <a:pPr>
              <a:lnSpc>
                <a:spcPct val="150000"/>
              </a:lnSpc>
            </a:pPr>
            <a:r>
              <a:rPr lang="en-US" dirty="0">
                <a:latin typeface="Quicksand" pitchFamily="2" charset="0"/>
              </a:rPr>
              <a:t>Explored data on the most-ticketed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70A5290-43A2-457C-9762-27D5B0EAE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93" y="584993"/>
            <a:ext cx="6035613" cy="5688013"/>
          </a:xfrm>
        </p:spPr>
      </p:pic>
    </p:spTree>
    <p:extLst>
      <p:ext uri="{BB962C8B-B14F-4D97-AF65-F5344CB8AC3E}">
        <p14:creationId xmlns:p14="http://schemas.microsoft.com/office/powerpoint/2010/main" val="257024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655539" y="356933"/>
            <a:ext cx="9555261" cy="1325563"/>
          </a:xfrm>
        </p:spPr>
        <p:txBody>
          <a:bodyPr/>
          <a:lstStyle/>
          <a:p>
            <a:r>
              <a:rPr lang="en-US" b="1" dirty="0">
                <a:latin typeface="Quicksand" pitchFamily="2" charset="0"/>
              </a:rPr>
              <a:t>Contents</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2209800" y="1682496"/>
            <a:ext cx="8399471" cy="4151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Introduction: </a:t>
            </a:r>
            <a:r>
              <a:rPr lang="en-US" sz="3200" dirty="0">
                <a:latin typeface="Quicksand" pitchFamily="2" charset="0"/>
              </a:rPr>
              <a:t>Pumps &amp; Hydrants</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 </a:t>
            </a:r>
            <a:r>
              <a:rPr lang="en-US" sz="3200" dirty="0">
                <a:latin typeface="Quicksand" pitchFamily="2" charset="0"/>
              </a:rPr>
              <a:t>You are already an expert</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 </a:t>
            </a:r>
            <a:r>
              <a:rPr lang="en-US" sz="3200" dirty="0">
                <a:latin typeface="Quicksand" pitchFamily="2" charset="0"/>
              </a:rPr>
              <a:t>You are always persuading</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III: </a:t>
            </a:r>
            <a:r>
              <a:rPr lang="en-US" sz="3200" dirty="0">
                <a:latin typeface="Quicksand" pitchFamily="2" charset="0"/>
              </a:rPr>
              <a:t>Respect your audience</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Demo?</a:t>
            </a:r>
            <a:endParaRPr lang="en-US" sz="3200" b="1" dirty="0">
              <a:latin typeface="Quicksand" pitchFamily="2" charset="0"/>
            </a:endParaRPr>
          </a:p>
        </p:txBody>
      </p:sp>
    </p:spTree>
    <p:extLst>
      <p:ext uri="{BB962C8B-B14F-4D97-AF65-F5344CB8AC3E}">
        <p14:creationId xmlns:p14="http://schemas.microsoft.com/office/powerpoint/2010/main" val="216046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58483" y="502920"/>
            <a:ext cx="8842133" cy="1151290"/>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434108" y="2142423"/>
            <a:ext cx="9401788" cy="2316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spcBef>
                <a:spcPts val="3000"/>
              </a:spcBef>
              <a:buFont typeface="+mj-lt"/>
              <a:buAutoNum type="arabicPeriod"/>
            </a:pPr>
            <a:r>
              <a:rPr lang="en-US" sz="2800" dirty="0">
                <a:latin typeface="Quicksand" pitchFamily="2" charset="0"/>
              </a:rPr>
              <a:t>Public outcry; infamous among data circles</a:t>
            </a:r>
          </a:p>
          <a:p>
            <a:pPr marL="1428750" lvl="2" indent="-514350">
              <a:spcBef>
                <a:spcPts val="3000"/>
              </a:spcBef>
              <a:buFont typeface="+mj-lt"/>
              <a:buAutoNum type="arabicPeriod"/>
            </a:pPr>
            <a:r>
              <a:rPr lang="en-US" sz="2800" dirty="0">
                <a:latin typeface="Quicksand" pitchFamily="2" charset="0"/>
              </a:rPr>
              <a:t>Article upon article on “Honey Pot” hydrants</a:t>
            </a:r>
          </a:p>
          <a:p>
            <a:pPr marL="1428750" lvl="2" indent="-514350">
              <a:spcBef>
                <a:spcPts val="3000"/>
              </a:spcBef>
              <a:buFont typeface="+mj-lt"/>
              <a:buAutoNum type="arabicPeriod"/>
            </a:pPr>
            <a:r>
              <a:rPr lang="en-US" sz="2800" dirty="0">
                <a:latin typeface="Quicksand" pitchFamily="2" charset="0"/>
              </a:rPr>
              <a:t>Department of Transportation:</a:t>
            </a:r>
          </a:p>
        </p:txBody>
      </p:sp>
      <p:sp>
        <p:nvSpPr>
          <p:cNvPr id="4" name="Content Placeholder 2">
            <a:extLst>
              <a:ext uri="{FF2B5EF4-FFF2-40B4-BE49-F238E27FC236}">
                <a16:creationId xmlns:a16="http://schemas.microsoft.com/office/drawing/2014/main" id="{60FF6C66-862E-48F1-8886-38CE00A8DC82}"/>
              </a:ext>
            </a:extLst>
          </p:cNvPr>
          <p:cNvSpPr txBox="1">
            <a:spLocks/>
          </p:cNvSpPr>
          <p:nvPr/>
        </p:nvSpPr>
        <p:spPr>
          <a:xfrm>
            <a:off x="2356104" y="4856318"/>
            <a:ext cx="7479792" cy="1498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3000"/>
              </a:spcBef>
              <a:buFont typeface="Arial" panose="020B0604020202020204" pitchFamily="34" charset="0"/>
              <a:buNone/>
            </a:pPr>
            <a:r>
              <a:rPr lang="en-US" sz="2400"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D3AF571F-6E5B-47B5-89B1-3159B4F2F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37" y="564356"/>
            <a:ext cx="8215926" cy="5729288"/>
          </a:xfrm>
        </p:spPr>
      </p:pic>
    </p:spTree>
    <p:extLst>
      <p:ext uri="{BB962C8B-B14F-4D97-AF65-F5344CB8AC3E}">
        <p14:creationId xmlns:p14="http://schemas.microsoft.com/office/powerpoint/2010/main" val="231531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728558" y="1131754"/>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38" y="1835620"/>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6607841" y="6207673"/>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following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same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3098180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59" y="2428329"/>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t">
            <a:normAutofit/>
          </a:bodyPr>
          <a:lstStyle/>
          <a:p>
            <a:pPr>
              <a:lnSpc>
                <a:spcPct val="100000"/>
              </a:lnSpc>
              <a:spcAft>
                <a:spcPts val="600"/>
              </a:spcAft>
            </a:pPr>
            <a:r>
              <a:rPr lang="en-US" sz="3600" dirty="0">
                <a:latin typeface="Quicksand" pitchFamily="2" charset="0"/>
              </a:rPr>
              <a:t>We’ve had a </a:t>
            </a:r>
            <a:r>
              <a:rPr lang="en-US" sz="3600" b="1" dirty="0">
                <a:latin typeface="Quicksand" pitchFamily="2" charset="0"/>
              </a:rPr>
              <a:t>lifetime of experience </a:t>
            </a:r>
            <a:br>
              <a:rPr lang="en-US" sz="3600" b="1" dirty="0">
                <a:latin typeface="Quicksand" pitchFamily="2" charset="0"/>
              </a:rPr>
            </a:br>
            <a:r>
              <a:rPr lang="en-US" sz="3600" dirty="0">
                <a:latin typeface="Quicksand" pitchFamily="2" charset="0"/>
              </a:rPr>
              <a:t>honing</a:t>
            </a:r>
            <a:r>
              <a:rPr lang="en-US" sz="3600" b="1" dirty="0">
                <a:latin typeface="Quicksand" pitchFamily="2" charset="0"/>
              </a:rPr>
              <a:t> </a:t>
            </a:r>
            <a:r>
              <a:rPr lang="en-US" sz="3600" dirty="0">
                <a:latin typeface="Quicksand" pitchFamily="2" charset="0"/>
              </a:rPr>
              <a:t>our</a:t>
            </a:r>
            <a:r>
              <a:rPr lang="en-US" sz="3600"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12" y="328549"/>
            <a:ext cx="10515600" cy="1325563"/>
          </a:xfrm>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589786" y="2146186"/>
            <a:ext cx="9359900" cy="3795551"/>
          </a:xfrm>
        </p:spPr>
        <p:txBody>
          <a:bodyPr>
            <a:normAutofit/>
          </a:bodyPr>
          <a:lstStyle/>
          <a:p>
            <a:pPr>
              <a:spcBef>
                <a:spcPts val="3000"/>
              </a:spcBef>
            </a:pPr>
            <a:r>
              <a:rPr lang="en-US" sz="3200" b="1" dirty="0">
                <a:latin typeface="Quicksand" pitchFamily="2" charset="0"/>
              </a:rPr>
              <a:t>Humble Birth: </a:t>
            </a:r>
            <a:r>
              <a:rPr lang="en-US" sz="3200" dirty="0">
                <a:latin typeface="Quicksand" pitchFamily="2" charset="0"/>
              </a:rPr>
              <a:t>Born in 1813 (York slums)</a:t>
            </a:r>
          </a:p>
          <a:p>
            <a:pPr>
              <a:spcBef>
                <a:spcPts val="3000"/>
              </a:spcBef>
            </a:pPr>
            <a:r>
              <a:rPr lang="en-US" sz="3200" b="1" dirty="0">
                <a:latin typeface="Quicksand" pitchFamily="2" charset="0"/>
              </a:rPr>
              <a:t>Apprenticeship:</a:t>
            </a:r>
            <a:r>
              <a:rPr lang="en-US" sz="3200" dirty="0">
                <a:latin typeface="Quicksand" pitchFamily="2" charset="0"/>
              </a:rPr>
              <a:t> Newcastle (Age 14)</a:t>
            </a:r>
          </a:p>
          <a:p>
            <a:pPr>
              <a:spcBef>
                <a:spcPts val="3000"/>
              </a:spcBef>
            </a:pPr>
            <a:r>
              <a:rPr lang="en-US" sz="3200" b="1" dirty="0">
                <a:latin typeface="Quicksand" pitchFamily="2" charset="0"/>
              </a:rPr>
              <a:t>First Contact: </a:t>
            </a:r>
            <a:r>
              <a:rPr lang="en-US" sz="3200" dirty="0">
                <a:latin typeface="Quicksand" pitchFamily="2" charset="0"/>
              </a:rPr>
              <a:t>Cholera Outbreak, 1831</a:t>
            </a:r>
          </a:p>
          <a:p>
            <a:pPr>
              <a:spcBef>
                <a:spcPts val="3000"/>
              </a:spcBef>
            </a:pPr>
            <a:r>
              <a:rPr lang="en-US" sz="3200" b="1" dirty="0">
                <a:latin typeface="Quicksand" pitchFamily="2" charset="0"/>
              </a:rPr>
              <a:t>Germ Theory: </a:t>
            </a:r>
            <a:r>
              <a:rPr lang="en-US" sz="3200" dirty="0">
                <a:latin typeface="Quicksand" pitchFamily="2" charset="0"/>
              </a:rPr>
              <a:t>Only 1/20 doctors believed</a:t>
            </a:r>
            <a:endParaRPr lang="en-US" sz="3200" b="1" dirty="0">
              <a:latin typeface="Quicksand" pitchFamily="2" charset="0"/>
            </a:endParaRPr>
          </a:p>
        </p:txBody>
      </p:sp>
    </p:spTree>
    <p:extLst>
      <p:ext uri="{BB962C8B-B14F-4D97-AF65-F5344CB8AC3E}">
        <p14:creationId xmlns:p14="http://schemas.microsoft.com/office/powerpoint/2010/main" val="298167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690688"/>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That’s not cool.</a:t>
            </a:r>
            <a:br>
              <a:rPr lang="en-US" b="1" dirty="0">
                <a:latin typeface="Quicksand" pitchFamily="2" charset="0"/>
              </a:rPr>
            </a:br>
            <a:br>
              <a:rPr lang="en-US" b="1" dirty="0">
                <a:latin typeface="Quicksand" pitchFamily="2" charset="0"/>
              </a:rPr>
            </a:br>
            <a:r>
              <a:rPr lang="en-US" sz="3600" dirty="0">
                <a:latin typeface="Quicksand" pitchFamily="2" charset="0"/>
              </a:rPr>
              <a:t>There are, like, 20 categories in that pie chart.</a:t>
            </a:r>
            <a:br>
              <a:rPr lang="en-US" sz="3600" dirty="0">
                <a:latin typeface="Quicksand" pitchFamily="2" charset="0"/>
              </a:rPr>
            </a:br>
            <a:br>
              <a:rPr lang="en-US" sz="3600" dirty="0">
                <a:latin typeface="Quicksand" pitchFamily="2" charset="0"/>
              </a:rPr>
            </a:br>
            <a:r>
              <a:rPr lang="en-US" sz="3600" dirty="0">
                <a:latin typeface="Quicksand" pitchFamily="2" charset="0"/>
              </a:rPr>
              <a:t>Fair.  Answer this simple question in 10 seconds.</a:t>
            </a:r>
          </a:p>
        </p:txBody>
      </p:sp>
    </p:spTree>
    <p:extLst>
      <p:ext uri="{BB962C8B-B14F-4D97-AF65-F5344CB8AC3E}">
        <p14:creationId xmlns:p14="http://schemas.microsoft.com/office/powerpoint/2010/main" val="254873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7062" y="2844225"/>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36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p>
        </p:txBody>
      </p:sp>
      <p:graphicFrame>
        <p:nvGraphicFramePr>
          <p:cNvPr id="8" name="Chart 7">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3161026863"/>
              </p:ext>
            </p:extLst>
          </p:nvPr>
        </p:nvGraphicFramePr>
        <p:xfrm>
          <a:off x="2617909" y="1835149"/>
          <a:ext cx="6956182" cy="4657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222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Alright point taken.</a:t>
            </a:r>
            <a:br>
              <a:rPr lang="en-US" b="1" dirty="0">
                <a:latin typeface="Quicksand" pitchFamily="2" charset="0"/>
              </a:rPr>
            </a:br>
            <a:br>
              <a:rPr lang="en-US" b="1" dirty="0">
                <a:latin typeface="Quicksand" pitchFamily="2" charset="0"/>
              </a:rPr>
            </a:br>
            <a:r>
              <a:rPr lang="en-US" sz="3600" dirty="0">
                <a:latin typeface="Quicksand" pitchFamily="2" charset="0"/>
              </a:rPr>
              <a:t>But what do?</a:t>
            </a:r>
            <a:br>
              <a:rPr lang="en-US" sz="3600" dirty="0">
                <a:latin typeface="Quicksand" pitchFamily="2" charset="0"/>
              </a:rPr>
            </a:br>
            <a:br>
              <a:rPr lang="en-US" sz="3600" dirty="0">
                <a:latin typeface="Quicksand" pitchFamily="2" charset="0"/>
              </a:rPr>
            </a:br>
            <a:r>
              <a:rPr lang="en-US" sz="3600" dirty="0">
                <a:latin typeface="Quicksand" pitchFamily="2" charset="0"/>
              </a:rPr>
              <a:t>Answer the same question with </a:t>
            </a:r>
            <a:br>
              <a:rPr lang="en-US" sz="3600" dirty="0">
                <a:latin typeface="Quicksand" pitchFamily="2" charset="0"/>
              </a:rPr>
            </a:br>
            <a:r>
              <a:rPr lang="en-US" sz="3600" dirty="0">
                <a:latin typeface="Quicksand" pitchFamily="2" charset="0"/>
              </a:rPr>
              <a:t>the exact same information.</a:t>
            </a:r>
          </a:p>
        </p:txBody>
      </p:sp>
    </p:spTree>
    <p:extLst>
      <p:ext uri="{BB962C8B-B14F-4D97-AF65-F5344CB8AC3E}">
        <p14:creationId xmlns:p14="http://schemas.microsoft.com/office/powerpoint/2010/main" val="1407701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40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endParaRPr lang="en-US" sz="3200" b="1" dirty="0">
              <a:latin typeface="Quicksand" pitchFamily="2" charset="0"/>
            </a:endParaRPr>
          </a:p>
        </p:txBody>
      </p:sp>
      <p:graphicFrame>
        <p:nvGraphicFramePr>
          <p:cNvPr id="6" name="Chart 5">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2853536604"/>
              </p:ext>
            </p:extLst>
          </p:nvPr>
        </p:nvGraphicFramePr>
        <p:xfrm>
          <a:off x="2350999" y="1997851"/>
          <a:ext cx="7490002" cy="41045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565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sz="4000" dirty="0">
                <a:latin typeface="Quicksand" pitchFamily="2" charset="0"/>
              </a:rPr>
              <a:t>Avoid visualization types named</a:t>
            </a:r>
            <a:br>
              <a:rPr lang="en-US" sz="4000" dirty="0">
                <a:latin typeface="Quicksand" pitchFamily="2" charset="0"/>
              </a:rPr>
            </a:br>
            <a:r>
              <a:rPr lang="en-US" sz="4000" dirty="0">
                <a:latin typeface="Quicksand" pitchFamily="2" charset="0"/>
              </a:rPr>
              <a:t>after desserts (e.g. pies, donuts).</a:t>
            </a:r>
            <a:br>
              <a:rPr lang="en-US" sz="3600" dirty="0">
                <a:latin typeface="Quicksand" pitchFamily="2" charset="0"/>
              </a:rPr>
            </a:br>
            <a:br>
              <a:rPr lang="en-US" sz="3600" dirty="0">
                <a:latin typeface="Quicksand" pitchFamily="2" charset="0"/>
              </a:rPr>
            </a:br>
            <a:r>
              <a:rPr lang="en-US" sz="2700" dirty="0">
                <a:solidFill>
                  <a:schemeClr val="tx1">
                    <a:lumMod val="50000"/>
                    <a:lumOff val="50000"/>
                  </a:schemeClr>
                </a:solidFill>
                <a:latin typeface="Quicksand" pitchFamily="2" charset="0"/>
              </a:rPr>
              <a:t>(Unless you’re from Minnesota,</a:t>
            </a:r>
            <a:br>
              <a:rPr lang="en-US" sz="2700" dirty="0">
                <a:solidFill>
                  <a:schemeClr val="tx1">
                    <a:lumMod val="50000"/>
                    <a:lumOff val="50000"/>
                  </a:schemeClr>
                </a:solidFill>
                <a:latin typeface="Quicksand" pitchFamily="2" charset="0"/>
              </a:rPr>
            </a:br>
            <a:r>
              <a:rPr lang="en-US" sz="2700" dirty="0">
                <a:solidFill>
                  <a:schemeClr val="tx1">
                    <a:lumMod val="50000"/>
                    <a:lumOff val="50000"/>
                  </a:schemeClr>
                </a:solidFill>
                <a:latin typeface="Quicksand" pitchFamily="2" charset="0"/>
              </a:rPr>
              <a:t>in which case “bars” are cool).</a:t>
            </a:r>
          </a:p>
        </p:txBody>
      </p:sp>
    </p:spTree>
    <p:extLst>
      <p:ext uri="{BB962C8B-B14F-4D97-AF65-F5344CB8AC3E}">
        <p14:creationId xmlns:p14="http://schemas.microsoft.com/office/powerpoint/2010/main" val="276729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Picking the Right Visualization </a:t>
            </a:r>
            <a:br>
              <a:rPr lang="en-US" sz="3600" b="1" dirty="0">
                <a:latin typeface="Quicksand" pitchFamily="2" charset="0"/>
              </a:rPr>
            </a:br>
            <a:r>
              <a:rPr lang="en-US" sz="3200" dirty="0">
                <a:solidFill>
                  <a:schemeClr val="tx1">
                    <a:lumMod val="75000"/>
                    <a:lumOff val="25000"/>
                  </a:schemeClr>
                </a:solidFill>
                <a:latin typeface="Quicksand" pitchFamily="2" charset="0"/>
              </a:rPr>
              <a:t>Data Viz Project</a:t>
            </a:r>
          </a:p>
        </p:txBody>
      </p:sp>
      <p:pic>
        <p:nvPicPr>
          <p:cNvPr id="4" name="Picture 3">
            <a:extLst>
              <a:ext uri="{FF2B5EF4-FFF2-40B4-BE49-F238E27FC236}">
                <a16:creationId xmlns:a16="http://schemas.microsoft.com/office/drawing/2014/main" id="{70494659-1555-4253-A7A9-5AA8C88A2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1690688"/>
            <a:ext cx="7729728" cy="4289999"/>
          </a:xfrm>
          <a:prstGeom prst="rect">
            <a:avLst/>
          </a:prstGeom>
        </p:spPr>
      </p:pic>
      <p:sp>
        <p:nvSpPr>
          <p:cNvPr id="5" name="TextBox 4">
            <a:extLst>
              <a:ext uri="{FF2B5EF4-FFF2-40B4-BE49-F238E27FC236}">
                <a16:creationId xmlns:a16="http://schemas.microsoft.com/office/drawing/2014/main" id="{A55E5D50-0BC9-4107-A00C-6A50A6FD0E1C}"/>
              </a:ext>
            </a:extLst>
          </p:cNvPr>
          <p:cNvSpPr txBox="1"/>
          <p:nvPr/>
        </p:nvSpPr>
        <p:spPr>
          <a:xfrm>
            <a:off x="7735575" y="6123543"/>
            <a:ext cx="2225289" cy="369332"/>
          </a:xfrm>
          <a:prstGeom prst="rect">
            <a:avLst/>
          </a:prstGeom>
          <a:noFill/>
        </p:spPr>
        <p:txBody>
          <a:bodyPr wrap="none" rtlCol="0">
            <a:spAutoFit/>
          </a:bodyPr>
          <a:lstStyle/>
          <a:p>
            <a:pPr algn="r"/>
            <a:r>
              <a:rPr lang="en-US" dirty="0">
                <a:latin typeface="Quicksand" pitchFamily="2" charset="0"/>
              </a:rPr>
              <a:t>datavizproject.com</a:t>
            </a:r>
          </a:p>
        </p:txBody>
      </p:sp>
    </p:spTree>
    <p:extLst>
      <p:ext uri="{BB962C8B-B14F-4D97-AF65-F5344CB8AC3E}">
        <p14:creationId xmlns:p14="http://schemas.microsoft.com/office/powerpoint/2010/main" val="975669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sz="3200" dirty="0">
                <a:latin typeface="Quicksand" pitchFamily="2" charset="0"/>
              </a:rPr>
              <a:t>In sum:</a:t>
            </a:r>
            <a:br>
              <a:rPr lang="en-US" b="1" dirty="0">
                <a:latin typeface="Quicksand" pitchFamily="2" charset="0"/>
              </a:rPr>
            </a:b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456928" y="1586579"/>
            <a:ext cx="4081609"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432" y="264541"/>
            <a:ext cx="10515600" cy="1325563"/>
          </a:xfrm>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a:xfrm>
            <a:off x="1222248" y="1697609"/>
            <a:ext cx="10515600" cy="4351338"/>
          </a:xfrm>
        </p:spPr>
        <p:txBody>
          <a:bodyPr>
            <a:normAutofit fontScale="92500" lnSpcReduction="10000"/>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pPr>
              <a:spcAft>
                <a:spcPts val="1200"/>
              </a:spcAft>
            </a:pPr>
            <a:r>
              <a:rPr lang="en-US" dirty="0">
                <a:latin typeface="Quicksand" pitchFamily="2" charset="0"/>
              </a:rPr>
              <a:t>Despite evidence, wasn’t believed until 1954…</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sz="3600" dirty="0">
                <a:solidFill>
                  <a:schemeClr val="bg1">
                    <a:lumMod val="65000"/>
                  </a:schemeClr>
                </a:solidFill>
                <a:latin typeface="Quicksand" pitchFamily="2" charset="0"/>
              </a:rPr>
              <a:t>Efficient Data Ink: </a:t>
            </a:r>
            <a:r>
              <a:rPr lang="en-US" sz="3600" b="1" dirty="0">
                <a:solidFill>
                  <a:schemeClr val="bg1">
                    <a:lumMod val="50000"/>
                  </a:schemeClr>
                </a:solidFill>
                <a:latin typeface="Quicksand" pitchFamily="2" charset="0"/>
              </a:rPr>
              <a:t>Continuous </a:t>
            </a:r>
            <a:r>
              <a:rPr lang="en-US" sz="3600" dirty="0">
                <a:solidFill>
                  <a:schemeClr val="bg1">
                    <a:lumMod val="50000"/>
                  </a:schemeClr>
                </a:solidFill>
                <a:latin typeface="Quicksand" pitchFamily="2" charset="0"/>
              </a:rPr>
              <a:t>Values</a:t>
            </a:r>
            <a:endParaRPr lang="en-US" sz="3600"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47" y="1636928"/>
            <a:ext cx="9058306" cy="4186443"/>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381" y="533102"/>
            <a:ext cx="5335507" cy="5520226"/>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67295E-0A5B-4092-A404-3C6CE8E6F8E4}"/>
              </a:ext>
            </a:extLst>
          </p:cNvPr>
          <p:cNvSpPr/>
          <p:nvPr/>
        </p:nvSpPr>
        <p:spPr>
          <a:xfrm>
            <a:off x="4454554"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2366B4-6B5F-4E21-8AFC-C3A6DDC80046}"/>
              </a:ext>
            </a:extLst>
          </p:cNvPr>
          <p:cNvSpPr/>
          <p:nvPr/>
        </p:nvSpPr>
        <p:spPr>
          <a:xfrm>
            <a:off x="2335684"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0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E8FA76-BA79-4F4D-8708-1D44C4C390A9}"/>
              </a:ext>
            </a:extLst>
          </p:cNvPr>
          <p:cNvSpPr/>
          <p:nvPr/>
        </p:nvSpPr>
        <p:spPr>
          <a:xfrm>
            <a:off x="4488110"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6BEC5A-7ACC-4CF8-9C2E-B6BEDADA1115}"/>
              </a:ext>
            </a:extLst>
          </p:cNvPr>
          <p:cNvSpPr/>
          <p:nvPr/>
        </p:nvSpPr>
        <p:spPr>
          <a:xfrm>
            <a:off x="2399251"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9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05E59-A728-4D77-85FF-7A533CE53CC8}"/>
              </a:ext>
            </a:extLst>
          </p:cNvPr>
          <p:cNvSpPr/>
          <p:nvPr/>
        </p:nvSpPr>
        <p:spPr>
          <a:xfrm>
            <a:off x="4471332"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426EC-EEB0-42FD-B28C-1CDBF638CDC1}"/>
              </a:ext>
            </a:extLst>
          </p:cNvPr>
          <p:cNvSpPr/>
          <p:nvPr/>
        </p:nvSpPr>
        <p:spPr>
          <a:xfrm>
            <a:off x="2382473" y="6153324"/>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817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C3C580-B482-40E6-84C3-C47A04EC7541}"/>
              </a:ext>
            </a:extLst>
          </p:cNvPr>
          <p:cNvSpPr/>
          <p:nvPr/>
        </p:nvSpPr>
        <p:spPr>
          <a:xfrm>
            <a:off x="4471332" y="6165908"/>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021A3D-9693-4B55-B71B-6BD325DC18E0}"/>
              </a:ext>
            </a:extLst>
          </p:cNvPr>
          <p:cNvSpPr/>
          <p:nvPr/>
        </p:nvSpPr>
        <p:spPr>
          <a:xfrm>
            <a:off x="2415206"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58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97E88A-1133-4708-8B4B-6B7BE2CE6763}"/>
              </a:ext>
            </a:extLst>
          </p:cNvPr>
          <p:cNvSpPr/>
          <p:nvPr/>
        </p:nvSpPr>
        <p:spPr>
          <a:xfrm>
            <a:off x="4462943" y="6132352"/>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F6FD35-EB08-43D3-A331-E4FDD124DEB2}"/>
              </a:ext>
            </a:extLst>
          </p:cNvPr>
          <p:cNvSpPr/>
          <p:nvPr/>
        </p:nvSpPr>
        <p:spPr>
          <a:xfrm>
            <a:off x="2374084" y="613235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3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a:bodyPr>
          <a:lstStyle/>
          <a:p>
            <a:pPr marL="0" indent="0" algn="just">
              <a:lnSpc>
                <a:spcPct val="130000"/>
              </a:lnSpc>
              <a:spcAft>
                <a:spcPts val="1200"/>
              </a:spcAft>
              <a:buNone/>
            </a:pPr>
            <a:r>
              <a:rPr lang="en-US" sz="24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2400" dirty="0">
                <a:latin typeface="Quicksand" pitchFamily="2" charset="0"/>
              </a:rPr>
              <a:t>Such a spectacle has not been witnessed in London since the time of the plague.”</a:t>
            </a:r>
          </a:p>
          <a:p>
            <a:pPr marL="0" indent="0" algn="ctr">
              <a:buNone/>
            </a:pPr>
            <a:endParaRPr lang="en-US" sz="2400" dirty="0">
              <a:latin typeface="Quicksand" pitchFamily="2" charset="0"/>
            </a:endParaRPr>
          </a:p>
          <a:p>
            <a:pPr marL="0" indent="0" algn="r">
              <a:buNone/>
            </a:pPr>
            <a:r>
              <a:rPr lang="en-US" sz="2400"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Discrete Colors</a:t>
            </a:r>
            <a:br>
              <a:rPr lang="en-US" sz="3600" dirty="0">
                <a:latin typeface="Quicksand" pitchFamily="2" charset="0"/>
              </a:rPr>
            </a:br>
            <a:r>
              <a:rPr lang="en-US" sz="3600"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47" y="1814395"/>
            <a:ext cx="6552305" cy="41809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Picking the Right Colors</a:t>
            </a:r>
            <a:br>
              <a:rPr lang="en-US" sz="3600" b="1" dirty="0">
                <a:latin typeface="Quicksand" pitchFamily="2" charset="0"/>
              </a:rPr>
            </a:br>
            <a:r>
              <a:rPr lang="en-US" sz="3200" dirty="0">
                <a:solidFill>
                  <a:schemeClr val="tx1">
                    <a:lumMod val="75000"/>
                    <a:lumOff val="25000"/>
                  </a:schemeClr>
                </a:solidFill>
                <a:latin typeface="Quicksand" pitchFamily="2" charset="0"/>
              </a:rPr>
              <a:t>Color Brewer 2.0</a:t>
            </a:r>
            <a:endParaRPr lang="en-US" sz="3600" b="1" dirty="0">
              <a:latin typeface="Quicksand" pitchFamily="2" charset="0"/>
            </a:endParaRPr>
          </a:p>
        </p:txBody>
      </p:sp>
      <p:pic>
        <p:nvPicPr>
          <p:cNvPr id="4" name="Picture 3">
            <a:extLst>
              <a:ext uri="{FF2B5EF4-FFF2-40B4-BE49-F238E27FC236}">
                <a16:creationId xmlns:a16="http://schemas.microsoft.com/office/drawing/2014/main" id="{F5739290-67B2-4D50-A2E8-101ACF0C0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46" y="1690688"/>
            <a:ext cx="6807708" cy="4281720"/>
          </a:xfrm>
          <a:prstGeom prst="rect">
            <a:avLst/>
          </a:prstGeom>
        </p:spPr>
      </p:pic>
      <p:sp>
        <p:nvSpPr>
          <p:cNvPr id="7" name="TextBox 6">
            <a:extLst>
              <a:ext uri="{FF2B5EF4-FFF2-40B4-BE49-F238E27FC236}">
                <a16:creationId xmlns:a16="http://schemas.microsoft.com/office/drawing/2014/main" id="{A0E087D9-F547-4F99-9909-16A2FFF25CD7}"/>
              </a:ext>
            </a:extLst>
          </p:cNvPr>
          <p:cNvSpPr txBox="1"/>
          <p:nvPr/>
        </p:nvSpPr>
        <p:spPr>
          <a:xfrm>
            <a:off x="7492574" y="5972408"/>
            <a:ext cx="2007280" cy="369332"/>
          </a:xfrm>
          <a:prstGeom prst="rect">
            <a:avLst/>
          </a:prstGeom>
          <a:noFill/>
        </p:spPr>
        <p:txBody>
          <a:bodyPr wrap="none" rtlCol="0">
            <a:spAutoFit/>
          </a:bodyPr>
          <a:lstStyle/>
          <a:p>
            <a:pPr algn="r"/>
            <a:r>
              <a:rPr lang="en-US" dirty="0">
                <a:latin typeface="Quicksand" pitchFamily="2" charset="0"/>
              </a:rPr>
              <a:t>colorbrewer2.org</a:t>
            </a:r>
          </a:p>
        </p:txBody>
      </p:sp>
    </p:spTree>
    <p:extLst>
      <p:ext uri="{BB962C8B-B14F-4D97-AF65-F5344CB8AC3E}">
        <p14:creationId xmlns:p14="http://schemas.microsoft.com/office/powerpoint/2010/main" val="23279418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Custom Color Palettes</a:t>
            </a:r>
            <a:br>
              <a:rPr lang="en-US" sz="3600" b="1" dirty="0">
                <a:latin typeface="Quicksand" pitchFamily="2" charset="0"/>
              </a:rPr>
            </a:br>
            <a:r>
              <a:rPr lang="en-US" sz="3200" dirty="0">
                <a:solidFill>
                  <a:schemeClr val="tx1">
                    <a:lumMod val="75000"/>
                    <a:lumOff val="25000"/>
                  </a:schemeClr>
                </a:solidFill>
                <a:latin typeface="Quicksand" pitchFamily="2" charset="0"/>
              </a:rPr>
              <a:t>Coolors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612335" y="5715571"/>
            <a:ext cx="1265090" cy="369332"/>
          </a:xfrm>
          <a:prstGeom prst="rect">
            <a:avLst/>
          </a:prstGeom>
          <a:noFill/>
        </p:spPr>
        <p:txBody>
          <a:bodyPr wrap="none" rtlCol="0">
            <a:spAutoFit/>
          </a:bodyPr>
          <a:lstStyle/>
          <a:p>
            <a:pPr algn="r"/>
            <a:r>
              <a:rPr lang="en-US" dirty="0">
                <a:latin typeface="Quicksand" pitchFamily="2" charset="0"/>
              </a:rPr>
              <a:t>coolors.co</a:t>
            </a:r>
          </a:p>
        </p:txBody>
      </p:sp>
      <p:pic>
        <p:nvPicPr>
          <p:cNvPr id="5" name="Picture 4" descr="A screenshot of a cell phone&#10;&#10;Description automatically generated">
            <a:extLst>
              <a:ext uri="{FF2B5EF4-FFF2-40B4-BE49-F238E27FC236}">
                <a16:creationId xmlns:a16="http://schemas.microsoft.com/office/drawing/2014/main" id="{05269C69-BF5D-44D7-B73E-CFACA3FE1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800796"/>
            <a:ext cx="7562850" cy="3914775"/>
          </a:xfrm>
          <a:prstGeom prst="rect">
            <a:avLst/>
          </a:prstGeom>
        </p:spPr>
      </p:pic>
    </p:spTree>
    <p:extLst>
      <p:ext uri="{BB962C8B-B14F-4D97-AF65-F5344CB8AC3E}">
        <p14:creationId xmlns:p14="http://schemas.microsoft.com/office/powerpoint/2010/main" val="2651853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Extracting Colors</a:t>
            </a:r>
            <a:br>
              <a:rPr lang="en-US" sz="3600" b="1" dirty="0">
                <a:latin typeface="Quicksand" pitchFamily="2" charset="0"/>
              </a:rPr>
            </a:br>
            <a:r>
              <a:rPr lang="en-US" sz="3200" dirty="0">
                <a:solidFill>
                  <a:schemeClr val="tx1">
                    <a:lumMod val="75000"/>
                    <a:lumOff val="25000"/>
                  </a:schemeClr>
                </a:solidFill>
                <a:latin typeface="Quicksand" pitchFamily="2" charset="0"/>
              </a:rPr>
              <a:t>HTML Color Codes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6446640" y="5827205"/>
            <a:ext cx="2449710" cy="369332"/>
          </a:xfrm>
          <a:prstGeom prst="rect">
            <a:avLst/>
          </a:prstGeom>
          <a:noFill/>
        </p:spPr>
        <p:txBody>
          <a:bodyPr wrap="none" rtlCol="0">
            <a:spAutoFit/>
          </a:bodyPr>
          <a:lstStyle/>
          <a:p>
            <a:pPr algn="r"/>
            <a:r>
              <a:rPr lang="en-US" dirty="0">
                <a:latin typeface="Quicksand" pitchFamily="2" charset="0"/>
              </a:rPr>
              <a:t>html-color-codes.info</a:t>
            </a:r>
          </a:p>
        </p:txBody>
      </p:sp>
      <p:pic>
        <p:nvPicPr>
          <p:cNvPr id="4" name="Picture 3" descr="A screenshot of a cell phone&#10;&#10;Description automatically generated">
            <a:extLst>
              <a:ext uri="{FF2B5EF4-FFF2-40B4-BE49-F238E27FC236}">
                <a16:creationId xmlns:a16="http://schemas.microsoft.com/office/drawing/2014/main" id="{D0A2C46D-6DC8-4813-AF5B-DF89D615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1579055"/>
            <a:ext cx="5600700" cy="4248150"/>
          </a:xfrm>
          <a:prstGeom prst="rect">
            <a:avLst/>
          </a:prstGeom>
        </p:spPr>
      </p:pic>
    </p:spTree>
    <p:extLst>
      <p:ext uri="{BB962C8B-B14F-4D97-AF65-F5344CB8AC3E}">
        <p14:creationId xmlns:p14="http://schemas.microsoft.com/office/powerpoint/2010/main" val="3887636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Example: </a:t>
            </a:r>
            <a:br>
              <a:rPr lang="en-US" sz="3600" dirty="0">
                <a:latin typeface="Quicksand" pitchFamily="2" charset="0"/>
              </a:rPr>
            </a:br>
            <a:r>
              <a:rPr lang="en-US" sz="3600"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 y="273685"/>
            <a:ext cx="10515600" cy="1325563"/>
          </a:xfrm>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a:xfrm>
            <a:off x="1286256" y="1853057"/>
            <a:ext cx="10515600" cy="4351338"/>
          </a:xfrm>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earliest, most important dot maps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Draw the Eye</a:t>
            </a:r>
            <a:br>
              <a:rPr lang="en-US" sz="3600" dirty="0">
                <a:latin typeface="Quicksand" pitchFamily="2" charset="0"/>
              </a:rPr>
            </a:br>
            <a:r>
              <a:rPr lang="en-US" sz="3600"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Selecting Legible Text</a:t>
            </a:r>
            <a:br>
              <a:rPr lang="en-US" sz="3600" b="1" dirty="0">
                <a:latin typeface="Quicksand" pitchFamily="2" charset="0"/>
              </a:rPr>
            </a:br>
            <a:r>
              <a:rPr lang="en-US" sz="3200" dirty="0">
                <a:solidFill>
                  <a:schemeClr val="tx1">
                    <a:lumMod val="75000"/>
                    <a:lumOff val="25000"/>
                  </a:schemeClr>
                </a:solidFill>
                <a:latin typeface="Quicksand" pitchFamily="2" charset="0"/>
              </a:rPr>
              <a:t>Google Fonts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110607" y="5916168"/>
            <a:ext cx="2016899" cy="369332"/>
          </a:xfrm>
          <a:prstGeom prst="rect">
            <a:avLst/>
          </a:prstGeom>
          <a:noFill/>
        </p:spPr>
        <p:txBody>
          <a:bodyPr wrap="none" rtlCol="0">
            <a:spAutoFit/>
          </a:bodyPr>
          <a:lstStyle/>
          <a:p>
            <a:pPr algn="r"/>
            <a:r>
              <a:rPr lang="en-US" dirty="0">
                <a:latin typeface="Quicksand" pitchFamily="2" charset="0"/>
              </a:rPr>
              <a:t>fonts.google.com</a:t>
            </a:r>
          </a:p>
        </p:txBody>
      </p:sp>
      <p:pic>
        <p:nvPicPr>
          <p:cNvPr id="4" name="Picture 3">
            <a:extLst>
              <a:ext uri="{FF2B5EF4-FFF2-40B4-BE49-F238E27FC236}">
                <a16:creationId xmlns:a16="http://schemas.microsoft.com/office/drawing/2014/main" id="{3B13DC46-CD84-46A6-B7F2-657269FF4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93" y="1690688"/>
            <a:ext cx="8063013" cy="4225480"/>
          </a:xfrm>
          <a:prstGeom prst="rect">
            <a:avLst/>
          </a:prstGeom>
        </p:spPr>
      </p:pic>
    </p:spTree>
    <p:extLst>
      <p:ext uri="{BB962C8B-B14F-4D97-AF65-F5344CB8AC3E}">
        <p14:creationId xmlns:p14="http://schemas.microsoft.com/office/powerpoint/2010/main" val="4207823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Ensuring Accessibility</a:t>
            </a:r>
            <a:br>
              <a:rPr lang="en-US" sz="3600" b="1" dirty="0">
                <a:latin typeface="Quicksand" pitchFamily="2" charset="0"/>
              </a:rPr>
            </a:br>
            <a:r>
              <a:rPr lang="en-US" sz="3200" dirty="0">
                <a:solidFill>
                  <a:schemeClr val="tx1">
                    <a:lumMod val="75000"/>
                    <a:lumOff val="25000"/>
                  </a:schemeClr>
                </a:solidFill>
                <a:latin typeface="Quicksand" pitchFamily="2" charset="0"/>
              </a:rPr>
              <a:t>Web AIM</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4249576" y="6100834"/>
            <a:ext cx="4434227" cy="369332"/>
          </a:xfrm>
          <a:prstGeom prst="rect">
            <a:avLst/>
          </a:prstGeom>
          <a:noFill/>
        </p:spPr>
        <p:txBody>
          <a:bodyPr wrap="none" rtlCol="0">
            <a:spAutoFit/>
          </a:bodyPr>
          <a:lstStyle/>
          <a:p>
            <a:pPr algn="r"/>
            <a:r>
              <a:rPr lang="en-US" dirty="0">
                <a:latin typeface="Quicksand" pitchFamily="2" charset="0"/>
              </a:rPr>
              <a:t>webaim.org/resources/</a:t>
            </a:r>
            <a:r>
              <a:rPr lang="en-US" dirty="0" err="1">
                <a:latin typeface="Quicksand" pitchFamily="2" charset="0"/>
              </a:rPr>
              <a:t>contrastchecker</a:t>
            </a:r>
            <a:endParaRPr lang="en-US" dirty="0">
              <a:latin typeface="Quicksand"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FBD7B2F-1F34-4D29-9803-D3AD743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197" y="1321657"/>
            <a:ext cx="5175606" cy="4779177"/>
          </a:xfrm>
          <a:prstGeom prst="rect">
            <a:avLst/>
          </a:prstGeom>
        </p:spPr>
      </p:pic>
    </p:spTree>
    <p:extLst>
      <p:ext uri="{BB962C8B-B14F-4D97-AF65-F5344CB8AC3E}">
        <p14:creationId xmlns:p14="http://schemas.microsoft.com/office/powerpoint/2010/main" val="1195241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Demo</a:t>
            </a:r>
            <a:br>
              <a:rPr lang="en-US" sz="3600" b="1" dirty="0">
                <a:latin typeface="Quicksand" pitchFamily="2" charset="0"/>
              </a:rPr>
            </a:br>
            <a:r>
              <a:rPr lang="en-US" sz="3200" dirty="0">
                <a:solidFill>
                  <a:schemeClr val="tx1">
                    <a:lumMod val="75000"/>
                    <a:lumOff val="25000"/>
                  </a:schemeClr>
                </a:solidFill>
                <a:latin typeface="Quicksand" pitchFamily="2" charset="0"/>
              </a:rPr>
              <a:t>Cleaning &amp; Polishing in Excel</a:t>
            </a:r>
            <a:endParaRPr lang="en-US" sz="3600" b="1" dirty="0">
              <a:latin typeface="Quicksand" pitchFamily="2" charset="0"/>
            </a:endParaRPr>
          </a:p>
        </p:txBody>
      </p:sp>
      <p:pic>
        <p:nvPicPr>
          <p:cNvPr id="3" name="Picture 2">
            <a:hlinkClick r:id="rId3"/>
            <a:extLst>
              <a:ext uri="{FF2B5EF4-FFF2-40B4-BE49-F238E27FC236}">
                <a16:creationId xmlns:a16="http://schemas.microsoft.com/office/drawing/2014/main" id="{C400ACA5-E9A5-434D-ABBC-43719DF44FC9}"/>
              </a:ext>
            </a:extLst>
          </p:cNvPr>
          <p:cNvPicPr>
            <a:picLocks noChangeAspect="1"/>
          </p:cNvPicPr>
          <p:nvPr/>
        </p:nvPicPr>
        <p:blipFill>
          <a:blip r:embed="rId4"/>
          <a:stretch>
            <a:fillRect/>
          </a:stretch>
        </p:blipFill>
        <p:spPr>
          <a:xfrm>
            <a:off x="3512723" y="1690688"/>
            <a:ext cx="5166554" cy="4622706"/>
          </a:xfrm>
          <a:prstGeom prst="rect">
            <a:avLst/>
          </a:prstGeom>
        </p:spPr>
      </p:pic>
    </p:spTree>
    <p:extLst>
      <p:ext uri="{BB962C8B-B14F-4D97-AF65-F5344CB8AC3E}">
        <p14:creationId xmlns:p14="http://schemas.microsoft.com/office/powerpoint/2010/main" val="2588594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481803" y="276132"/>
            <a:ext cx="9555261"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1981419" y="1690687"/>
            <a:ext cx="9148429" cy="4891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500" dirty="0">
                <a:latin typeface="Quicksand" pitchFamily="2" charset="0"/>
              </a:rPr>
              <a:t>Law I: </a:t>
            </a:r>
            <a:r>
              <a:rPr lang="en-US" sz="3500" b="1" dirty="0">
                <a:latin typeface="Quicksand" pitchFamily="2" charset="0"/>
              </a:rPr>
              <a:t>You’re already an expert.</a:t>
            </a:r>
            <a:br>
              <a:rPr lang="en-US" sz="3500" b="1" dirty="0">
                <a:latin typeface="Quicksand" pitchFamily="2" charset="0"/>
              </a:rPr>
            </a:br>
            <a:r>
              <a:rPr lang="en-US" sz="3500" dirty="0">
                <a:latin typeface="Quicksand" pitchFamily="2" charset="0"/>
              </a:rPr>
              <a:t>Law II: </a:t>
            </a:r>
            <a:r>
              <a:rPr lang="en-US" sz="3500" b="1" dirty="0">
                <a:latin typeface="Quicksand" pitchFamily="2" charset="0"/>
              </a:rPr>
              <a:t>You are always persuading.</a:t>
            </a:r>
            <a:br>
              <a:rPr lang="en-US" sz="3500" b="1" dirty="0">
                <a:latin typeface="Quicksand" pitchFamily="2" charset="0"/>
              </a:rPr>
            </a:br>
            <a:r>
              <a:rPr lang="en-US" sz="3500" dirty="0">
                <a:latin typeface="Quicksand" pitchFamily="2" charset="0"/>
              </a:rPr>
              <a:t>Law III: </a:t>
            </a:r>
            <a:r>
              <a:rPr lang="en-US" sz="3500"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Arial" panose="020B0604020202020204" pitchFamily="34" charset="0"/>
              <a:buChar char="•"/>
            </a:pPr>
            <a:r>
              <a:rPr lang="en-US" sz="2400" dirty="0">
                <a:latin typeface="Quicksand" pitchFamily="2" charset="0"/>
              </a:rPr>
              <a:t>Use the Best “Data Ink”</a:t>
            </a:r>
          </a:p>
          <a:p>
            <a:pPr marL="2331720" indent="-571500">
              <a:lnSpc>
                <a:spcPct val="150000"/>
              </a:lnSpc>
              <a:buFont typeface="Arial" panose="020B0604020202020204" pitchFamily="34" charset="0"/>
              <a:buChar char="•"/>
            </a:pPr>
            <a:r>
              <a:rPr lang="en-US" sz="2400" dirty="0">
                <a:latin typeface="Quicksand" pitchFamily="2" charset="0"/>
              </a:rPr>
              <a:t>Rely on Conventions</a:t>
            </a:r>
          </a:p>
          <a:p>
            <a:pPr marL="2331720" indent="-571500">
              <a:lnSpc>
                <a:spcPct val="150000"/>
              </a:lnSpc>
              <a:buFont typeface="Arial" panose="020B0604020202020204" pitchFamily="34" charset="0"/>
              <a:buChar char="•"/>
            </a:pPr>
            <a:r>
              <a:rPr lang="en-US" sz="2400" dirty="0">
                <a:latin typeface="Quicksand" pitchFamily="2" charset="0"/>
              </a:rPr>
              <a:t>Lose the Junk</a:t>
            </a:r>
          </a:p>
          <a:p>
            <a:pPr marL="2331720" indent="-571500">
              <a:lnSpc>
                <a:spcPct val="150000"/>
              </a:lnSpc>
              <a:buFont typeface="Arial" panose="020B0604020202020204" pitchFamily="34" charset="0"/>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1932</Words>
  <Application>Microsoft Office PowerPoint</Application>
  <PresentationFormat>Widescreen</PresentationFormat>
  <Paragraphs>448</Paragraphs>
  <Slides>104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Calibri Light</vt:lpstr>
      <vt:lpstr>Wingdings</vt:lpstr>
      <vt:lpstr>Arial</vt:lpstr>
      <vt:lpstr>Calibri</vt:lpstr>
      <vt:lpstr>Quicksand</vt:lpstr>
      <vt:lpstr>Office Theme</vt:lpstr>
      <vt:lpstr>Picture This: Best Practices in Data Visualization</vt:lpstr>
      <vt:lpstr>Contents</vt:lpstr>
      <vt:lpstr>PowerPoint Presentation</vt:lpstr>
      <vt:lpstr>PowerPoint Presentation</vt:lpstr>
      <vt:lpstr>Origins &amp; Meeting Cholera</vt:lpstr>
      <vt:lpstr>PowerPoint Presentation</vt:lpstr>
      <vt:lpstr>Snow’s Education &amp; Break from Cholera</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Wellington’s First Visualizations</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PowerPoint Presentation</vt:lpstr>
      <vt:lpstr>Why Were Snow &amp; Wellington So Effective?</vt:lpstr>
      <vt:lpstr>The next visualization shows the following data:   Median Household Income by Family Size  Syracuse, NY, 2016  Question:    Which two family sizes have   the highest median income?</vt:lpstr>
      <vt:lpstr>PowerPoint Presentation</vt:lpstr>
      <vt:lpstr>The next visualization shows the same data:   Median Household Income by Family Size  Syracuse, NY, 2016  Question:    Which two family sizes have   the highest median income?</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Data Visualization vs. Info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That’s not cool.  There are, like, 20 categories in that pie chart.  Fair.  Answer this simple question in 10 seconds.</vt:lpstr>
      <vt:lpstr>Dishonesty: Angles Which rapper has the largest vocabulary?</vt:lpstr>
      <vt:lpstr>Alright point taken.  But what do?  Answer the same question with  the exact same information.</vt:lpstr>
      <vt:lpstr>Dishonesty: Angles Which rapper has the largest vocabulary?</vt:lpstr>
      <vt:lpstr>Avoid visualization types named after desserts (e.g. pies, donuts).  (Unless you’re from Minnesota, in which case “bars” are cool).</vt:lpstr>
      <vt:lpstr>Picking the Right Visualization  Data Viz Project</vt:lpstr>
      <vt:lpstr>In sum: Visualize virtuously.</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Picking the Right Colors Color Brewer 2.0</vt:lpstr>
      <vt:lpstr>Custom Color Palettes Coolors</vt:lpstr>
      <vt:lpstr>Extracting Colors HTML Color Codes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Selecting Legible Text Google Fonts</vt:lpstr>
      <vt:lpstr>Ensuring Accessibility Web AIM</vt:lpstr>
      <vt:lpstr>Demo Cleaning &amp; Polishing in Excel</vt:lpstr>
      <vt:lpstr>Summary</vt:lpstr>
      <vt:lpstr>Further Resources</vt:lpstr>
      <vt:lpstr>Visualization Resources</vt:lpstr>
      <vt:lpstr>Visualization Galleries</vt:lpstr>
      <vt:lpstr>Download Presentation  &amp; Full Workshop</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River Crawford</cp:lastModifiedBy>
  <cp:revision>156</cp:revision>
  <dcterms:created xsi:type="dcterms:W3CDTF">2019-02-24T15:51:52Z</dcterms:created>
  <dcterms:modified xsi:type="dcterms:W3CDTF">2020-06-24T19:38:28Z</dcterms:modified>
</cp:coreProperties>
</file>